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7"/>
  </p:notesMasterIdLst>
  <p:sldIdLst>
    <p:sldId id="584" r:id="rId6"/>
    <p:sldId id="660" r:id="rId7"/>
    <p:sldId id="664" r:id="rId8"/>
    <p:sldId id="621" r:id="rId9"/>
    <p:sldId id="1068" r:id="rId10"/>
    <p:sldId id="645" r:id="rId11"/>
    <p:sldId id="632" r:id="rId12"/>
    <p:sldId id="1057" r:id="rId13"/>
    <p:sldId id="1050" r:id="rId14"/>
    <p:sldId id="668" r:id="rId15"/>
    <p:sldId id="676" r:id="rId16"/>
    <p:sldId id="677" r:id="rId17"/>
    <p:sldId id="671" r:id="rId18"/>
    <p:sldId id="674" r:id="rId19"/>
    <p:sldId id="1049" r:id="rId20"/>
    <p:sldId id="1051" r:id="rId21"/>
    <p:sldId id="1053" r:id="rId22"/>
    <p:sldId id="1054" r:id="rId23"/>
    <p:sldId id="1061" r:id="rId24"/>
    <p:sldId id="1067" r:id="rId25"/>
    <p:sldId id="6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664"/>
            <p14:sldId id="621"/>
            <p14:sldId id="1068"/>
            <p14:sldId id="645"/>
            <p14:sldId id="632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" id="{D75A071A-ACEA-C140-B2E7-FFDFBA51005B}">
          <p14:sldIdLst>
            <p14:sldId id="668"/>
            <p14:sldId id="676"/>
            <p14:sldId id="677"/>
            <p14:sldId id="671"/>
            <p14:sldId id="674"/>
            <p14:sldId id="1049"/>
            <p14:sldId id="1051"/>
            <p14:sldId id="1053"/>
            <p14:sldId id="1054"/>
            <p14:sldId id="1061"/>
            <p14:sldId id="106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8367"/>
  </p:normalViewPr>
  <p:slideViewPr>
    <p:cSldViewPr snapToGrid="0">
      <p:cViewPr varScale="1">
        <p:scale>
          <a:sx n="108" d="100"/>
          <a:sy n="108" d="100"/>
        </p:scale>
        <p:origin x="1384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B9E3B2-9AFB-377F-3787-3B1669D0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968F396-9276-79DC-3F1B-25371D2C0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7DE092BC-2761-1BD6-E960-B116AEE87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Profile of the coarse and fine mesh depth results along the magenta line in the plan view plot.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shows the depth at the upstream boundary at 1.27 m and 1.23 for the coarse and fine mesh, respectively (4 cm difference); these depth difference are due to mesh resolution. This shows approximately 0.5 m of hydraulic head is required to overcome the bed friction for this flow rate. A uniform Manning’s roughness coefficient of 0.06 was used in both meshes.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6BAAE49-137E-D9EE-0541-52141F97D3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84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[modern, cloud-native, geospatial Python] stack is designed to scale computations from a single set of values to multi-dimensional arrays, as shown in the icon for the </a:t>
            </a:r>
            <a:r>
              <a:rPr lang="en-US" err="1"/>
              <a:t>xarray</a:t>
            </a:r>
            <a:r>
              <a:rPr lang="en-US"/>
              <a:t> package, and scale from laptop to parallel computing to distributed cloud computing, powered by the </a:t>
            </a:r>
            <a:r>
              <a:rPr lang="en-US" err="1"/>
              <a:t>Dask</a:t>
            </a:r>
            <a:r>
              <a:rPr lang="en-US"/>
              <a:t> library that is built-in under-the-hood for </a:t>
            </a:r>
            <a:r>
              <a:rPr lang="en-US" err="1"/>
              <a:t>xarray</a:t>
            </a:r>
            <a:r>
              <a:rPr lang="en-US"/>
              <a:t>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also wanted to follow modern numerical modeling coding patterns in widespread use by the geosciences community, so we we organized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3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gif"/><Relationship Id="rId5" Type="http://schemas.openxmlformats.org/officeDocument/2006/relationships/image" Target="../media/image48.gif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Corps Library for Environmental Analysis and Restoration of Watersheds (ClearWater): A New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6304045" cy="45397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Kelsey Walak (USACE-SPK)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Anthony Aufdenkampe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Sarah Jordan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Jason Rutyna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Xavier Nogueira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Billy Johnson (LimnoTech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63937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2634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>
                <a:ea typeface="+mj-ea"/>
                <a:cs typeface="+mj-cs"/>
              </a:rPr>
              <a:t>April</a:t>
            </a:r>
            <a:r>
              <a:rPr lang="de-DE" sz="2000">
                <a:ea typeface="+mj-ea"/>
                <a:cs typeface="+mj-cs"/>
              </a:rPr>
              <a:t> </a:t>
            </a:r>
            <a:r>
              <a:rPr lang="de-DE" sz="2000" dirty="0">
                <a:ea typeface="+mj-ea"/>
                <a:cs typeface="+mj-cs"/>
              </a:rPr>
              <a:t>16, 2024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Domain, Mesh, and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1458AE54-B012-B316-5836-524D4942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8C3A7-0CD1-BF4D-57F2-E9C65CF9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89" y="1385742"/>
            <a:ext cx="6382807" cy="4516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9985B-6F21-7484-3150-1481A548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0" y="1219487"/>
            <a:ext cx="4538775" cy="4639519"/>
          </a:xfrm>
          <a:prstGeom prst="rect">
            <a:avLst/>
          </a:prstGeom>
        </p:spPr>
      </p:pic>
      <p:sp>
        <p:nvSpPr>
          <p:cNvPr id="8" name="Google Shape;564;p26">
            <a:extLst>
              <a:ext uri="{FF2B5EF4-FFF2-40B4-BE49-F238E27FC236}">
                <a16:creationId xmlns:a16="http://schemas.microsoft.com/office/drawing/2014/main" id="{C81636B7-49E9-36B0-B38E-0DE118736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Depth at End of Simulation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6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 Framework Summary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Nutrient Flow through Ecosystems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Model linking using BMI enables a seamless exchange of data and information between different components of the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21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878969"/>
            <a:ext cx="5320672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our ability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Simulation of Nutrient Flow at Watershed Scales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Introduction: 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Basic Model Interface (BMI)</a:t>
            </a:r>
          </a:p>
          <a:p>
            <a:pPr lvl="1"/>
            <a:r>
              <a:rPr lang="en-US" b="0"/>
              <a:t>Provides a common set of functions</a:t>
            </a:r>
          </a:p>
          <a:p>
            <a:pPr lvl="2"/>
            <a:r>
              <a:rPr lang="en-US" b="0"/>
              <a:t>To run models and exchange information and data on grids, variables, timesteps, etc.</a:t>
            </a:r>
          </a:p>
          <a:p>
            <a:pPr lvl="1"/>
            <a:r>
              <a:rPr lang="en-US" b="0"/>
              <a:t>Shares data among models using a zero-copy approach </a:t>
            </a:r>
          </a:p>
          <a:p>
            <a:pPr lvl="2"/>
            <a:r>
              <a:rPr lang="en-US" b="0"/>
              <a:t>Each model reads and writes to the same in-memory object using pointers</a:t>
            </a:r>
          </a:p>
          <a:p>
            <a:pPr lvl="1"/>
            <a:r>
              <a:rPr lang="en-US" b="0"/>
              <a:t>Supports models written in C, C++, Fortran, Java, Python, </a:t>
            </a:r>
            <a:r>
              <a:rPr lang="en-US" b="0" err="1"/>
              <a:t>Javascript</a:t>
            </a:r>
            <a:r>
              <a:rPr lang="en-US" b="0"/>
              <a:t>, Julia</a:t>
            </a:r>
          </a:p>
          <a:p>
            <a:pPr lvl="2"/>
            <a:r>
              <a:rPr lang="en-US" b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/>
          </a:p>
          <a:p>
            <a:pPr lvl="1"/>
            <a:r>
              <a:rPr lang="en-US" b="0"/>
              <a:t>Learn more: </a:t>
            </a:r>
            <a:r>
              <a:rPr lang="en-US" b="0">
                <a:hlinkClick r:id="rId2"/>
              </a:rPr>
              <a:t>https://bmi.readthedocs.io</a:t>
            </a:r>
            <a:endParaRPr lang="en-US" b="0"/>
          </a:p>
          <a:p>
            <a:pPr lvl="1"/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1671</Words>
  <Application>Microsoft Macintosh PowerPoint</Application>
  <PresentationFormat>Widescreen</PresentationFormat>
  <Paragraphs>198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Office Theme</vt:lpstr>
      <vt:lpstr>UNCLASSIFIED Content</vt:lpstr>
      <vt:lpstr>PowerPoint Presentation</vt:lpstr>
      <vt:lpstr>Introduction: Nutrient Flow through Ecosystems</vt:lpstr>
      <vt:lpstr>Introduction: Simulation of Nutrient Flow at Watershed Scales</vt:lpstr>
      <vt:lpstr>Introduction: Objective</vt:lpstr>
      <vt:lpstr>ClearWater: Next Generation Integrated Water Quality Modeling</vt:lpstr>
      <vt:lpstr>ClearWater-Riverine</vt:lpstr>
      <vt:lpstr>ClearWater-Riverine Example: E. Coli Transport in the Ohio River</vt:lpstr>
      <vt:lpstr>Modern Scientific Python</vt:lpstr>
      <vt:lpstr>Model Coupling</vt:lpstr>
      <vt:lpstr>Demo Case Study: Sumwere Creek — Domain &amp; Mesh</vt:lpstr>
      <vt:lpstr>Demo Case Study: Sumwere Creek — Domain, Mesh, and Hydrodynamic Boundary Conditions</vt:lpstr>
      <vt:lpstr>Demo Case Study: Sumwere Creek — Depth at End of Simulation</vt:lpstr>
      <vt:lpstr>Demo Case Study: Sumwere Creek — Velocity at End of Simulation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ClearWater Framework Summary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87</cp:revision>
  <dcterms:created xsi:type="dcterms:W3CDTF">2021-12-08T05:01:06Z</dcterms:created>
  <dcterms:modified xsi:type="dcterms:W3CDTF">2024-04-12T10:42:59Z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